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72" r:id="rId9"/>
    <p:sldId id="263" r:id="rId10"/>
    <p:sldId id="269" r:id="rId11"/>
    <p:sldId id="277" r:id="rId12"/>
    <p:sldId id="274" r:id="rId13"/>
    <p:sldId id="267" r:id="rId14"/>
    <p:sldId id="273" r:id="rId15"/>
    <p:sldId id="264" r:id="rId16"/>
    <p:sldId id="268" r:id="rId17"/>
    <p:sldId id="265" r:id="rId18"/>
    <p:sldId id="270" r:id="rId19"/>
    <p:sldId id="271" r:id="rId20"/>
    <p:sldId id="275" r:id="rId21"/>
    <p:sldId id="276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4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58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89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474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98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15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8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7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1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6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2B65-388A-4D7C-873A-8C70E4AD93B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43EC3D-9E80-4992-BC24-FF2A0137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5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59190" y="1705448"/>
            <a:ext cx="11801341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6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Welcome to Mrs. Atkins’ 4</a:t>
            </a:r>
            <a:r>
              <a:rPr lang="en-US" sz="6600" baseline="300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th</a:t>
            </a:r>
            <a:r>
              <a:rPr lang="en-US" sz="66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 Grade Class</a:t>
            </a:r>
            <a:endParaRPr lang="en-US" sz="6600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KG Camden Market Script" panose="02000000000000000000" pitchFamily="2" charset="0"/>
              <a:ea typeface="Ckgoodandfat" panose="02000603000000000000" pitchFamily="2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7231" y="3085252"/>
            <a:ext cx="6509197" cy="3505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Thank you for joining us tonight. Please come in and look around.  I will be covering a lot of information that will hopefully be helpful and useful to you.</a:t>
            </a:r>
          </a:p>
        </p:txBody>
      </p:sp>
      <p:pic>
        <p:nvPicPr>
          <p:cNvPr id="6" name="Picture 6" descr="sce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1643"/>
            <a:ext cx="3227231" cy="424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9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15" y="36490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Vocabulary</a:t>
            </a:r>
            <a:endParaRPr lang="en-US" sz="72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KG Sorry Not Sorry" panose="02000506000000020004" pitchFamily="2" charset="0"/>
              </a:rPr>
              <a:t>Each week students will receive 10-20 spelling words (depending on the word list)</a:t>
            </a:r>
          </a:p>
          <a:p>
            <a:r>
              <a:rPr lang="en-US" sz="3200" dirty="0" smtClean="0">
                <a:latin typeface="KG Sorry Not Sorry" panose="02000506000000020004" pitchFamily="2" charset="0"/>
              </a:rPr>
              <a:t>Each night students will complete one activity from the Vocabulary Choice list</a:t>
            </a:r>
          </a:p>
          <a:p>
            <a:r>
              <a:rPr lang="en-US" sz="3200" dirty="0" smtClean="0">
                <a:latin typeface="KG Sorry Not Sorry" panose="02000506000000020004" pitchFamily="2" charset="0"/>
              </a:rPr>
              <a:t>Students are responsible for knowing the meaning of the word, not the spelling unless specified  </a:t>
            </a:r>
          </a:p>
          <a:p>
            <a:endParaRPr lang="en-US" sz="32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9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Tiered Word Wall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We will be adding important and essential vocabulary to our Tiered Word Wall</a:t>
            </a:r>
          </a:p>
          <a:p>
            <a:r>
              <a:rPr lang="en-US" sz="2400" dirty="0" smtClean="0"/>
              <a:t>There are 3 Tiers, students will determine which tier best fits the word.</a:t>
            </a:r>
          </a:p>
          <a:p>
            <a:r>
              <a:rPr lang="en-US" sz="2400" dirty="0" smtClean="0"/>
              <a:t>Tier 1- everyday words</a:t>
            </a:r>
          </a:p>
          <a:p>
            <a:r>
              <a:rPr lang="en-US" sz="2400" dirty="0" smtClean="0"/>
              <a:t>Tier 2- multi-meaning words, words that are used in multiple subject areas</a:t>
            </a:r>
          </a:p>
          <a:p>
            <a:r>
              <a:rPr lang="en-US" sz="2400" dirty="0" smtClean="0"/>
              <a:t>Tier 3- content specific words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026" y="141892"/>
            <a:ext cx="4068568" cy="261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77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408" y="4421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Homework</a:t>
            </a:r>
            <a:endParaRPr lang="en-US" sz="54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08" y="1146221"/>
            <a:ext cx="9226520" cy="42785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latin typeface="KG Sorry Not Sorry" panose="02000506000000020004" pitchFamily="2" charset="0"/>
            </a:endParaRPr>
          </a:p>
          <a:p>
            <a:r>
              <a:rPr lang="en-US" sz="2800" dirty="0">
                <a:latin typeface="KG Sorry Not Sorry" panose="02000506000000020004" pitchFamily="2" charset="0"/>
              </a:rPr>
              <a:t>Homework should take no more than one hour to complete</a:t>
            </a:r>
          </a:p>
          <a:p>
            <a:r>
              <a:rPr lang="en-US" sz="2800" dirty="0" smtClean="0">
                <a:latin typeface="KG Sorry Not Sorry" panose="02000506000000020004" pitchFamily="2" charset="0"/>
              </a:rPr>
              <a:t>Reading- </a:t>
            </a:r>
            <a:r>
              <a:rPr lang="en-US" sz="2800" dirty="0">
                <a:latin typeface="KG Sorry Not Sorry" panose="02000506000000020004" pitchFamily="2" charset="0"/>
              </a:rPr>
              <a:t>Students should read for at least 20 minutes then respond to one of the comprehension questions in their homework folder</a:t>
            </a:r>
          </a:p>
          <a:p>
            <a:r>
              <a:rPr lang="en-US" sz="2800" dirty="0" smtClean="0">
                <a:latin typeface="KG Sorry Not Sorry" panose="02000506000000020004" pitchFamily="2" charset="0"/>
              </a:rPr>
              <a:t>Vocabulary- </a:t>
            </a:r>
            <a:r>
              <a:rPr lang="en-US" sz="2800" dirty="0">
                <a:latin typeface="KG Sorry Not Sorry" panose="02000506000000020004" pitchFamily="2" charset="0"/>
              </a:rPr>
              <a:t>Students should choose a different vocabulary activity to complete each night (20 minutes</a:t>
            </a:r>
            <a:r>
              <a:rPr lang="en-US" sz="2800" dirty="0" smtClean="0">
                <a:latin typeface="KG Sorry Not Sorry" panose="02000506000000020004" pitchFamily="2" charset="0"/>
              </a:rPr>
              <a:t>)</a:t>
            </a:r>
          </a:p>
          <a:p>
            <a:r>
              <a:rPr lang="en-US" sz="2800" dirty="0" smtClean="0">
                <a:latin typeface="KG Sorry Not Sorry" panose="02000506000000020004" pitchFamily="2" charset="0"/>
              </a:rPr>
              <a:t>Reading and Vocabulary are due on Friday</a:t>
            </a:r>
            <a:endParaRPr lang="en-US" sz="2800" dirty="0">
              <a:latin typeface="KG Sorry Not Sorry" panose="02000506000000020004" pitchFamily="2" charset="0"/>
            </a:endParaRPr>
          </a:p>
          <a:p>
            <a:r>
              <a:rPr lang="en-US" sz="2800" dirty="0" smtClean="0">
                <a:latin typeface="KG Sorry Not Sorry" panose="02000506000000020004" pitchFamily="2" charset="0"/>
              </a:rPr>
              <a:t>Math- </a:t>
            </a:r>
            <a:r>
              <a:rPr lang="en-US" sz="2800" dirty="0">
                <a:latin typeface="KG Sorry Not Sorry" panose="02000506000000020004" pitchFamily="2" charset="0"/>
              </a:rPr>
              <a:t>There will be math homework that corresponds with that days learning, unless we had an assessment during class. In that case, there will be no math homework</a:t>
            </a:r>
            <a:r>
              <a:rPr lang="en-US" sz="2800" dirty="0" smtClean="0">
                <a:latin typeface="KG Sorry Not Sorry" panose="02000506000000020004" pitchFamily="2" charset="0"/>
              </a:rPr>
              <a:t>. (Due Daily)</a:t>
            </a:r>
            <a:r>
              <a:rPr lang="en-US" sz="2800" dirty="0">
                <a:latin typeface="KG Sorry Not Sorry" panose="02000506000000020004" pitchFamily="2" charset="0"/>
              </a:rPr>
              <a:t/>
            </a:r>
            <a:br>
              <a:rPr lang="en-US" sz="2800" dirty="0">
                <a:latin typeface="KG Sorry Not Sorry" panose="02000506000000020004" pitchFamily="2" charset="0"/>
              </a:rPr>
            </a:br>
            <a:endParaRPr lang="en-US" sz="28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Agendas</a:t>
            </a:r>
            <a:endParaRPr lang="en-US" sz="60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Students write their homework and important information down each night in their agenda.  </a:t>
            </a:r>
          </a:p>
          <a:p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Please initial them each night and feel free to communicate with me via this resource</a:t>
            </a:r>
          </a:p>
          <a:p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This year the agendas are free thanks </a:t>
            </a:r>
          </a:p>
          <a:p>
            <a:pPr>
              <a:buNone/>
            </a:pP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    to our wonderful PTA </a:t>
            </a: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  <a:sym typeface="Wingdings" pitchFamily="2" charset="2"/>
              </a:rPr>
              <a:t></a:t>
            </a:r>
            <a:endParaRPr lang="en-US" sz="36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endParaRPr lang="en-US" sz="36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Data Binders</a:t>
            </a:r>
            <a:endParaRPr lang="en-US" sz="60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KG Sorry Not Sorry" panose="02000506000000020004" pitchFamily="2" charset="0"/>
              </a:rPr>
              <a:t>Every other Friday students will bring their data binders home</a:t>
            </a:r>
          </a:p>
          <a:p>
            <a:r>
              <a:rPr lang="en-US" sz="2800" dirty="0" smtClean="0">
                <a:latin typeface="KG Sorry Not Sorry" panose="02000506000000020004" pitchFamily="2" charset="0"/>
              </a:rPr>
              <a:t>Please sign the form in the front saying that you saw their work</a:t>
            </a:r>
          </a:p>
          <a:p>
            <a:r>
              <a:rPr lang="en-US" sz="2800" dirty="0" smtClean="0">
                <a:latin typeface="KG Sorry Not Sorry" panose="02000506000000020004" pitchFamily="2" charset="0"/>
              </a:rPr>
              <a:t>Send the binder back on Monday </a:t>
            </a:r>
          </a:p>
          <a:p>
            <a:r>
              <a:rPr lang="en-US" sz="2800" dirty="0" smtClean="0">
                <a:latin typeface="KG Sorry Not Sorry" panose="02000506000000020004" pitchFamily="2" charset="0"/>
              </a:rPr>
              <a:t>Binders will come home next Friday, August 18th </a:t>
            </a:r>
          </a:p>
        </p:txBody>
      </p:sp>
    </p:spTree>
    <p:extLst>
      <p:ext uri="{BB962C8B-B14F-4D97-AF65-F5344CB8AC3E}">
        <p14:creationId xmlns:p14="http://schemas.microsoft.com/office/powerpoint/2010/main" val="36871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66" y="33914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Conferences</a:t>
            </a:r>
            <a:endParaRPr lang="en-US" sz="60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6" y="1659944"/>
            <a:ext cx="9110610" cy="3880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Conferences are held 1</a:t>
            </a:r>
            <a:r>
              <a:rPr lang="en-US" sz="3600" baseline="30000" dirty="0">
                <a:latin typeface="KG Sorry Not Sorry" panose="02000506000000020004" pitchFamily="2" charset="0"/>
                <a:ea typeface="Ckhappy" panose="02000603000000000000" pitchFamily="2" charset="0"/>
              </a:rPr>
              <a:t>st</a:t>
            </a: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(Parent/Teacher)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and </a:t>
            </a: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3</a:t>
            </a:r>
            <a:r>
              <a:rPr lang="en-US" sz="3600" baseline="30000" dirty="0">
                <a:latin typeface="KG Sorry Not Sorry" panose="02000506000000020004" pitchFamily="2" charset="0"/>
                <a:ea typeface="Ckhappy" panose="02000603000000000000" pitchFamily="2" charset="0"/>
              </a:rPr>
              <a:t>rd</a:t>
            </a: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(Student Led) 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quarters</a:t>
            </a: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If you would like a conference you may request one at any time.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When it is time for conferences I will send out a sign up genius via e-mail.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Phone conferences are also available, however you 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cannot see your child’s progress and work samples if you don’t come in person.</a:t>
            </a:r>
            <a:endParaRPr lang="en-US" sz="36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endParaRPr lang="en-US" sz="36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Friday Folders</a:t>
            </a:r>
            <a:endParaRPr lang="en-US" sz="54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Friday Folders go home weekly</a:t>
            </a:r>
          </a:p>
          <a:p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Please look over the work that your child has done throughout the week, as well as any other important papers from school. </a:t>
            </a:r>
          </a:p>
          <a:p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I 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will send a weekly </a:t>
            </a:r>
            <a:r>
              <a:rPr lang="en-US" sz="3600" dirty="0">
                <a:latin typeface="KG Sorry Not Sorry" panose="02000506000000020004" pitchFamily="2" charset="0"/>
                <a:ea typeface="Ckhappy" panose="02000603000000000000" pitchFamily="2" charset="0"/>
              </a:rPr>
              <a:t>newsletter each Friday 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(email). </a:t>
            </a:r>
            <a:endParaRPr lang="en-US" sz="36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Field Trips</a:t>
            </a:r>
            <a:endParaRPr lang="en-US" sz="72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>
                <a:latin typeface="KG Sorry Not Sorry" panose="02000506000000020004" pitchFamily="2" charset="0"/>
                <a:ea typeface="Ckhappy" panose="02000603000000000000" pitchFamily="2" charset="0"/>
              </a:rPr>
              <a:t>NC Zoo: </a:t>
            </a:r>
            <a:r>
              <a:rPr lang="en-US" sz="4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September   28</a:t>
            </a:r>
            <a:r>
              <a:rPr lang="en-US" sz="4000" b="1" baseline="30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th</a:t>
            </a:r>
            <a:r>
              <a:rPr lang="en-US" sz="4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 </a:t>
            </a:r>
            <a:r>
              <a:rPr lang="en-US" sz="2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(unlimited chaperones) </a:t>
            </a:r>
            <a:endParaRPr lang="en-US" sz="2000" b="1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r>
              <a:rPr lang="en-US" sz="4000" dirty="0">
                <a:latin typeface="KG Sorry Not Sorry" panose="02000506000000020004" pitchFamily="2" charset="0"/>
                <a:ea typeface="Ckhappy" panose="02000603000000000000" pitchFamily="2" charset="0"/>
              </a:rPr>
              <a:t>NC Symphony:</a:t>
            </a:r>
            <a:r>
              <a:rPr lang="en-US" sz="4000" b="1" dirty="0">
                <a:latin typeface="KG Sorry Not Sorry" panose="02000506000000020004" pitchFamily="2" charset="0"/>
                <a:ea typeface="Ckhappy" panose="02000603000000000000" pitchFamily="2" charset="0"/>
              </a:rPr>
              <a:t> </a:t>
            </a:r>
            <a:r>
              <a:rPr lang="en-US" sz="4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April 26</a:t>
            </a:r>
            <a:r>
              <a:rPr lang="en-US" sz="4000" b="1" baseline="30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th</a:t>
            </a:r>
            <a:r>
              <a:rPr lang="en-US" sz="4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</a:t>
            </a:r>
            <a:r>
              <a:rPr lang="en-US" sz="2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(no chaperones)</a:t>
            </a:r>
            <a:endParaRPr lang="en-US" sz="2000" b="1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r>
              <a:rPr lang="en-US" sz="4000" dirty="0">
                <a:latin typeface="KG Sorry Not Sorry" panose="02000506000000020004" pitchFamily="2" charset="0"/>
                <a:ea typeface="Ckhappy" panose="02000603000000000000" pitchFamily="2" charset="0"/>
              </a:rPr>
              <a:t>Mordecai House: </a:t>
            </a:r>
            <a:r>
              <a:rPr lang="en-US" sz="40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March 23rd </a:t>
            </a:r>
            <a:r>
              <a:rPr lang="en-US" sz="22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(limited Chaperones- 4)</a:t>
            </a:r>
            <a:endParaRPr lang="en-US" sz="2200" b="1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KG Sorry Not Sorry" panose="02000506000000020004" pitchFamily="2" charset="0"/>
                <a:ea typeface="Ckhappy" panose="02000603000000000000" pitchFamily="2" charset="0"/>
              </a:rPr>
              <a:t>Please fill out the volunteer registration online either in the computer lab or the library if you want to volunteer.  </a:t>
            </a:r>
            <a:endParaRPr lang="en-US" sz="3600" dirty="0" smtClean="0">
              <a:solidFill>
                <a:srgbClr val="FF0000"/>
              </a:solidFill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endParaRPr lang="en-US" sz="2000" b="1" dirty="0">
              <a:latin typeface="Ckhappy" panose="02000603000000000000" pitchFamily="2" charset="0"/>
              <a:ea typeface="Ckhappy" panose="02000603000000000000" pitchFamily="2" charset="0"/>
            </a:endParaRPr>
          </a:p>
          <a:p>
            <a:pPr>
              <a:buNone/>
            </a:pPr>
            <a:endParaRPr lang="en-US" sz="2000" dirty="0">
              <a:latin typeface="Ckhappy" panose="02000603000000000000" pitchFamily="2" charset="0"/>
              <a:ea typeface="Ckhappy" panose="02000603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37" y="42929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Volunteering/Room Moms</a:t>
            </a:r>
            <a:endParaRPr lang="en-US" sz="54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KG Sorry Not Sorry" panose="02000506000000020004" pitchFamily="2" charset="0"/>
              </a:rPr>
              <a:t>Our room moms this year are Lori F., Joanne B., Emily D., and Becky H.</a:t>
            </a:r>
          </a:p>
          <a:p>
            <a:r>
              <a:rPr lang="en-US" sz="3200" dirty="0" smtClean="0">
                <a:latin typeface="KG Sorry Not Sorry" panose="02000506000000020004" pitchFamily="2" charset="0"/>
              </a:rPr>
              <a:t>If you want to volunteer on a field trip or classroom event you need to sign up beforehand through the county.  </a:t>
            </a:r>
          </a:p>
          <a:p>
            <a:r>
              <a:rPr lang="en-US" sz="3200" dirty="0" smtClean="0">
                <a:latin typeface="KG Sorry Not Sorry" panose="02000506000000020004" pitchFamily="2" charset="0"/>
              </a:rPr>
              <a:t>There are computers in the media center to sign up today.</a:t>
            </a:r>
            <a:endParaRPr lang="en-US" sz="32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Technology</a:t>
            </a:r>
            <a:r>
              <a:rPr lang="en-US" sz="6600" dirty="0" smtClean="0">
                <a:latin typeface="KG Camden Market Script" panose="02000000000000000000" pitchFamily="2" charset="0"/>
              </a:rPr>
              <a:t> </a:t>
            </a:r>
            <a:endParaRPr lang="en-US" sz="66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1825738"/>
            <a:ext cx="9067940" cy="47424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KG Sorry Not Sorry" panose="02000506000000020004" pitchFamily="2" charset="0"/>
              </a:rPr>
              <a:t>BYOD </a:t>
            </a:r>
            <a:endParaRPr lang="en-US" sz="3600" dirty="0">
              <a:latin typeface="KG Sorry Not Sorry" panose="02000506000000020004" pitchFamily="2" charset="0"/>
            </a:endParaRPr>
          </a:p>
          <a:p>
            <a:r>
              <a:rPr lang="en-US" sz="3600" dirty="0" smtClean="0">
                <a:latin typeface="KG Sorry Not Sorry" panose="02000506000000020004" pitchFamily="2" charset="0"/>
              </a:rPr>
              <a:t>Croc Commons – Green Screen, Devices</a:t>
            </a:r>
          </a:p>
          <a:p>
            <a:r>
              <a:rPr lang="en-US" sz="3600" dirty="0" smtClean="0">
                <a:latin typeface="KG Sorry Not Sorry" panose="02000506000000020004" pitchFamily="2" charset="0"/>
              </a:rPr>
              <a:t>Google Classroom (drive, docs, etc.)</a:t>
            </a:r>
          </a:p>
          <a:p>
            <a:r>
              <a:rPr lang="en-US" sz="3600" dirty="0" err="1" smtClean="0">
                <a:latin typeface="KG Sorry Not Sorry" panose="02000506000000020004" pitchFamily="2" charset="0"/>
              </a:rPr>
              <a:t>Kahoot</a:t>
            </a:r>
            <a:r>
              <a:rPr lang="en-US" sz="3600" dirty="0" smtClean="0">
                <a:latin typeface="KG Sorry Not Sorry" panose="02000506000000020004" pitchFamily="2" charset="0"/>
              </a:rPr>
              <a:t>! </a:t>
            </a:r>
          </a:p>
          <a:p>
            <a:r>
              <a:rPr lang="en-US" sz="3600" dirty="0" smtClean="0">
                <a:latin typeface="KG Sorry Not Sorry" panose="02000506000000020004" pitchFamily="2" charset="0"/>
              </a:rPr>
              <a:t>Moby Max</a:t>
            </a:r>
          </a:p>
          <a:p>
            <a:r>
              <a:rPr lang="en-US" sz="3600" dirty="0" smtClean="0">
                <a:latin typeface="KG Sorry Not Sorry" panose="02000506000000020004" pitchFamily="2" charset="0"/>
              </a:rPr>
              <a:t>Research writing</a:t>
            </a:r>
          </a:p>
          <a:p>
            <a:r>
              <a:rPr lang="en-US" sz="3600" dirty="0" smtClean="0">
                <a:latin typeface="KG Sorry Not Sorry" panose="02000506000000020004" pitchFamily="2" charset="0"/>
              </a:rPr>
              <a:t>Coding – program robots</a:t>
            </a:r>
            <a:endParaRPr lang="en-US" sz="36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704225"/>
            <a:ext cx="8596667" cy="566738"/>
          </a:xfrm>
        </p:spPr>
        <p:txBody>
          <a:bodyPr/>
          <a:lstStyle/>
          <a:p>
            <a:r>
              <a:rPr lang="en-US" dirty="0" smtClean="0"/>
              <a:t>Our class name: Mrs. Atkins’ Awesome Achievers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6194738"/>
            <a:ext cx="8596667" cy="5549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Design By: Zachary Archer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950" y="0"/>
            <a:ext cx="4580074" cy="57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07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Transportation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Changes in Transportation need to be sent by letter or email. </a:t>
            </a:r>
          </a:p>
          <a:p>
            <a:r>
              <a:rPr lang="en-US" sz="2000" dirty="0" smtClean="0"/>
              <a:t>Bus- all students who ride the bus (am, pm, or both) must have a yellow ridership tag on their backpacks. They will not be allowed on the bus without this tag. Report lost tags as soon as possible.</a:t>
            </a:r>
          </a:p>
          <a:p>
            <a:r>
              <a:rPr lang="en-US" sz="2000" dirty="0" smtClean="0"/>
              <a:t>Must ride the bus at least once during the first 10 days or their name will be taken off the stop and the stop might be taken off the route</a:t>
            </a:r>
          </a:p>
          <a:p>
            <a:r>
              <a:rPr lang="en-US" sz="2000" dirty="0" smtClean="0"/>
              <a:t>Due to new tag system, students will not be able to ride the bus home with a friend/relative if they are not assigned to that bus.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3233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Go, Play, Save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Go, Play, Save books were sent home Tuesday. </a:t>
            </a:r>
          </a:p>
          <a:p>
            <a:r>
              <a:rPr lang="en-US" sz="3200" dirty="0" smtClean="0"/>
              <a:t>All books and orders are due on Aug. 26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0890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88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smtClean="0">
                <a:solidFill>
                  <a:srgbClr val="0070C0"/>
                </a:solidFill>
                <a:latin typeface="KG Sorry Not Sorry" panose="02000506000000020004" pitchFamily="2" charset="0"/>
              </a:rPr>
              <a:t>Contact</a:t>
            </a:r>
            <a:endParaRPr lang="en-US" sz="60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6345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Weekly Newsletter (sent every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Friday)</a:t>
            </a:r>
            <a:endParaRPr lang="en-US" sz="24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Website (updated weekly): </a:t>
            </a:r>
            <a:r>
              <a:rPr lang="en-US" sz="2400" u="sng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mrsatkins4thgradesafari.weebly.com</a:t>
            </a:r>
            <a:endParaRPr lang="en-US" sz="24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Agendas</a:t>
            </a: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Conferences</a:t>
            </a: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Friday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Folders</a:t>
            </a:r>
          </a:p>
          <a:p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Class Dojo (Message and Class Story Features)</a:t>
            </a:r>
          </a:p>
          <a:p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Twitter: @</a:t>
            </a:r>
            <a:r>
              <a:rPr lang="en-US" sz="2400" dirty="0" err="1" smtClean="0">
                <a:latin typeface="KG Sorry Not Sorry" panose="02000506000000020004" pitchFamily="2" charset="0"/>
                <a:ea typeface="Ckhappy" panose="02000603000000000000" pitchFamily="2" charset="0"/>
              </a:rPr>
              <a:t>AtkinsAllstars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(public)</a:t>
            </a:r>
            <a:endParaRPr lang="en-US" sz="24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Email: 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aatkins@wcpss.net</a:t>
            </a:r>
            <a:endParaRPr lang="en-US" sz="2400" b="1" u="sng" dirty="0">
              <a:latin typeface="KG Sorry Not Sorry" panose="02000506000000020004" pitchFamily="2" charset="0"/>
              <a:ea typeface="Ckhappy" panose="02000603000000000000" pitchFamily="2" charset="0"/>
              <a:cs typeface="Times New Roman" pitchFamily="18" charset="0"/>
            </a:endParaRP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Interims and Report Cards</a:t>
            </a:r>
          </a:p>
          <a:p>
            <a:r>
              <a:rPr lang="en-US" sz="2400" dirty="0">
                <a:latin typeface="KG Sorry Not Sorry" panose="02000506000000020004" pitchFamily="2" charset="0"/>
                <a:ea typeface="Ckhappy" panose="02000603000000000000" pitchFamily="2" charset="0"/>
              </a:rPr>
              <a:t>Phone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919-841-4333</a:t>
            </a:r>
            <a:endParaRPr lang="en-US" sz="24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60551" y="618185"/>
            <a:ext cx="8229600" cy="1600200"/>
          </a:xfrm>
        </p:spPr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Student Expectations</a:t>
            </a:r>
            <a:endParaRPr lang="en-US" sz="5000" dirty="0" smtClean="0">
              <a:effectLst>
                <a:outerShdw blurRad="38100" dist="38100" dir="2700000" algn="tl">
                  <a:srgbClr val="FFFFFF"/>
                </a:outerShdw>
              </a:effectLst>
              <a:latin typeface="KG Camden Market Script" panose="02000000000000000000" pitchFamily="2" charset="0"/>
              <a:ea typeface="Ckgoodandfat" panose="02000603000000000000" pitchFamily="2" charset="0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357389" y="1704301"/>
            <a:ext cx="9701011" cy="5069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Students are expected to follow all class &amp; school rules </a:t>
            </a:r>
            <a:r>
              <a:rPr lang="en-US" sz="32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at all times</a:t>
            </a: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. This is for the </a:t>
            </a:r>
            <a:r>
              <a:rPr lang="en-US" sz="32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safety</a:t>
            </a: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and </a:t>
            </a:r>
            <a:r>
              <a:rPr lang="en-US" sz="32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success</a:t>
            </a: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of all students. </a:t>
            </a: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Respect yourself and others</a:t>
            </a:r>
          </a:p>
          <a:p>
            <a:r>
              <a:rPr lang="en-US" sz="4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CHOMP</a:t>
            </a:r>
          </a:p>
          <a:p>
            <a:r>
              <a:rPr lang="en-US" sz="4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Complete all class and home assignments daily</a:t>
            </a:r>
          </a:p>
          <a:p>
            <a:r>
              <a:rPr lang="en-US" sz="40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Arrive on time, fill out agenda daily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3600" dirty="0" smtClean="0">
              <a:latin typeface="KG Sorry Not Sorry" panose="02000506000000020004" pitchFamily="2" charset="0"/>
              <a:ea typeface="Ckhappy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08" y="30050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CHOMP</a:t>
            </a:r>
            <a:endParaRPr lang="en-US" sz="8800" dirty="0">
              <a:latin typeface="KG Camden Market Script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908" y="1621307"/>
            <a:ext cx="9316672" cy="493403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C- </a:t>
            </a:r>
            <a:r>
              <a:rPr lang="en-US" sz="36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cooperate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with others</a:t>
            </a:r>
          </a:p>
          <a:p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H- be </a:t>
            </a:r>
            <a:r>
              <a:rPr lang="en-US" sz="36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honest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and set a good example</a:t>
            </a:r>
          </a:p>
          <a:p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O- be </a:t>
            </a:r>
            <a:r>
              <a:rPr lang="en-US" sz="36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on task 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and always do our best</a:t>
            </a:r>
          </a:p>
          <a:p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M- be </a:t>
            </a:r>
            <a:r>
              <a:rPr lang="en-US" sz="36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mindful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and treat others with respect</a:t>
            </a:r>
          </a:p>
          <a:p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P- come to school </a:t>
            </a:r>
            <a:r>
              <a:rPr lang="en-US" sz="3600" b="1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prepared</a:t>
            </a:r>
            <a:r>
              <a:rPr lang="en-US" sz="36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to learn</a:t>
            </a:r>
          </a:p>
          <a:p>
            <a:pPr>
              <a:buFontTx/>
              <a:buNone/>
            </a:pPr>
            <a:endParaRPr lang="en-US" sz="2400" dirty="0" smtClean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Classes earn CHOMPliments from teachers in the hallways, at specials and various other times of the day.  As classes reach levels of 50 they are given a reward for their hard work. We are currently at .</a:t>
            </a:r>
          </a:p>
        </p:txBody>
      </p:sp>
    </p:spTree>
    <p:extLst>
      <p:ext uri="{BB962C8B-B14F-4D97-AF65-F5344CB8AC3E}">
        <p14:creationId xmlns:p14="http://schemas.microsoft.com/office/powerpoint/2010/main" val="40263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51" y="73839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Student Behavior</a:t>
            </a:r>
            <a:endParaRPr lang="en-US" sz="66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72" y="1915890"/>
            <a:ext cx="9290914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latin typeface="KG Sorry Not Sorry" panose="02000506000000020004" pitchFamily="2" charset="0"/>
                <a:ea typeface="Ckgoodandfat" panose="02000603000000000000" pitchFamily="2" charset="0"/>
              </a:rPr>
              <a:t>If students do not follow the school </a:t>
            </a:r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or </a:t>
            </a:r>
            <a:r>
              <a:rPr lang="en-US" sz="3200" dirty="0">
                <a:latin typeface="KG Sorry Not Sorry" panose="02000506000000020004" pitchFamily="2" charset="0"/>
                <a:ea typeface="Ckgoodandfat" panose="02000603000000000000" pitchFamily="2" charset="0"/>
              </a:rPr>
              <a:t>class rules the following actions will </a:t>
            </a:r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take place:</a:t>
            </a:r>
            <a:endParaRPr lang="en-US" sz="3200" dirty="0">
              <a:latin typeface="KG Sorry Not Sorry" panose="02000506000000020004" pitchFamily="2" charset="0"/>
              <a:ea typeface="Ckgoodandfat" panose="02000603000000000000" pitchFamily="2" charset="0"/>
            </a:endParaRPr>
          </a:p>
          <a:p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Verbal warning (2)</a:t>
            </a:r>
          </a:p>
          <a:p>
            <a:r>
              <a:rPr lang="en-US" sz="3200" dirty="0">
                <a:latin typeface="KG Sorry Not Sorry" panose="02000506000000020004" pitchFamily="2" charset="0"/>
                <a:ea typeface="Ckgoodandfat" panose="02000603000000000000" pitchFamily="2" charset="0"/>
              </a:rPr>
              <a:t>Lose Class Dojo </a:t>
            </a:r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points</a:t>
            </a:r>
          </a:p>
          <a:p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Note </a:t>
            </a:r>
            <a:r>
              <a:rPr lang="en-US" sz="3200" dirty="0">
                <a:latin typeface="KG Sorry Not Sorry" panose="02000506000000020004" pitchFamily="2" charset="0"/>
                <a:ea typeface="Ckgoodandfat" panose="02000603000000000000" pitchFamily="2" charset="0"/>
              </a:rPr>
              <a:t>in agenda/e-mail/discussion with student and </a:t>
            </a:r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loss of free choice for part of recess</a:t>
            </a:r>
            <a:endParaRPr lang="en-US" sz="3200" dirty="0">
              <a:latin typeface="KG Sorry Not Sorry" panose="02000506000000020004" pitchFamily="2" charset="0"/>
              <a:ea typeface="Ckgoodandfat" panose="02000603000000000000" pitchFamily="2" charset="0"/>
            </a:endParaRPr>
          </a:p>
          <a:p>
            <a:r>
              <a:rPr lang="en-US" sz="3200" dirty="0">
                <a:latin typeface="KG Sorry Not Sorry" panose="02000506000000020004" pitchFamily="2" charset="0"/>
                <a:ea typeface="Ckgoodandfat" panose="02000603000000000000" pitchFamily="2" charset="0"/>
              </a:rPr>
              <a:t>Phone call </a:t>
            </a:r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home</a:t>
            </a:r>
          </a:p>
          <a:p>
            <a:r>
              <a:rPr lang="en-US" sz="32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The exception. . .</a:t>
            </a:r>
            <a:endParaRPr lang="en-US" sz="3200" dirty="0">
              <a:latin typeface="KG Sorry Not Sorry" panose="02000506000000020004" pitchFamily="2" charset="0"/>
              <a:ea typeface="Ckgoodandfat" panose="02000603000000000000" pitchFamily="2" charset="0"/>
            </a:endParaRPr>
          </a:p>
          <a:p>
            <a:pPr>
              <a:buNone/>
            </a:pPr>
            <a:endParaRPr lang="en-US" sz="3200" dirty="0">
              <a:latin typeface="KG Sorry Not Sorry" panose="02000506000000020004" pitchFamily="2" charset="0"/>
              <a:ea typeface="Ckgoodandfat" panose="02000603000000000000" pitchFamily="2" charset="0"/>
            </a:endParaRPr>
          </a:p>
          <a:p>
            <a:endParaRPr lang="en-US" sz="32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" y="248995"/>
            <a:ext cx="9800823" cy="1320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Standards Based Grading</a:t>
            </a:r>
            <a:endParaRPr lang="en-US" sz="54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786" y="1864374"/>
            <a:ext cx="9719733" cy="38807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LEVEL DESCRIPTOR</a:t>
            </a:r>
            <a:endParaRPr lang="en-US" sz="2500" dirty="0">
              <a:latin typeface="KG Sorry Not Sorry" panose="02000506000000020004" pitchFamily="2" charset="0"/>
              <a:ea typeface="Ckgoodandfat" panose="02000603000000000000" pitchFamily="2" charset="0"/>
            </a:endParaRPr>
          </a:p>
          <a:p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4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– Exemplary - Student </a:t>
            </a: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consistently demonstrates an in-depth understanding of the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standards, concepts, </a:t>
            </a: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and skills taught during this reporting period.</a:t>
            </a:r>
          </a:p>
          <a:p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3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– Proficient: Student </a:t>
            </a: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consistently demonstrates an understanding of the standards, concepts and skills taught during this reporting period.</a:t>
            </a:r>
          </a:p>
          <a:p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2 – Approaching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Proficiency:  Student </a:t>
            </a: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is approaching an understanding of the standards, concepts and skills taught during this reporting period.</a:t>
            </a:r>
          </a:p>
          <a:p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1 –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Non-Proficiency:  Student </a:t>
            </a: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does not yet demonstrate an understanding of standards, concepts and skills taught during this reporting period.</a:t>
            </a:r>
          </a:p>
          <a:p>
            <a:pPr marL="0" indent="0" algn="ctr">
              <a:buNone/>
            </a:pP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                                   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-Wake </a:t>
            </a:r>
            <a:r>
              <a:rPr lang="en-US" sz="2500" dirty="0">
                <a:latin typeface="KG Sorry Not Sorry" panose="02000506000000020004" pitchFamily="2" charset="0"/>
                <a:ea typeface="Ckgoodandfat" panose="02000603000000000000" pitchFamily="2" charset="0"/>
              </a:rPr>
              <a:t>County Public </a:t>
            </a:r>
            <a:r>
              <a:rPr lang="en-US" sz="2500" dirty="0" smtClean="0">
                <a:latin typeface="KG Sorry Not Sorry" panose="02000506000000020004" pitchFamily="2" charset="0"/>
                <a:ea typeface="Ckgoodandfat" panose="02000603000000000000" pitchFamily="2" charset="0"/>
              </a:rPr>
              <a:t>Schools</a:t>
            </a:r>
            <a:endParaRPr lang="en-US" sz="25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223" y="1479642"/>
            <a:ext cx="9475631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Our specials are on a 7 day rotation</a:t>
            </a:r>
            <a:r>
              <a:rPr lang="en-US" sz="3200" dirty="0">
                <a:latin typeface="KG Sorry Not Sorry" panose="02000506000000020004" pitchFamily="2" charset="0"/>
                <a:ea typeface="Ckhappy" panose="02000603000000000000" pitchFamily="2" charset="0"/>
              </a:rPr>
              <a:t> </a:t>
            </a: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– art, tech/media, </a:t>
            </a:r>
            <a:r>
              <a:rPr lang="en-US" sz="3200" dirty="0" err="1" smtClean="0">
                <a:latin typeface="KG Sorry Not Sorry" panose="02000506000000020004" pitchFamily="2" charset="0"/>
                <a:ea typeface="Ckhappy" panose="02000603000000000000" pitchFamily="2" charset="0"/>
              </a:rPr>
              <a:t>pe</a:t>
            </a: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, engineering (science), guidance, and enrichment (Specials for the next week are located on the Friday Newsletter)</a:t>
            </a:r>
          </a:p>
          <a:p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Therefore, each special will not be on the same day each week.  </a:t>
            </a:r>
          </a:p>
          <a:p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We will be changing rooms this school year so our lunch times and rooms may change when we track in. The new lunch times, schedules and dates are on my website. I will also let you know in the newsletter.</a:t>
            </a:r>
          </a:p>
          <a:p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Students must wear tennis shoes on </a:t>
            </a:r>
            <a:r>
              <a:rPr lang="en-US" sz="3200" dirty="0" err="1" smtClean="0">
                <a:latin typeface="KG Sorry Not Sorry" panose="02000506000000020004" pitchFamily="2" charset="0"/>
                <a:ea typeface="Ckhappy" panose="02000603000000000000" pitchFamily="2" charset="0"/>
              </a:rPr>
              <a:t>p.e.</a:t>
            </a:r>
            <a:r>
              <a:rPr lang="en-US" sz="32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 day</a:t>
            </a:r>
            <a:endParaRPr lang="en-US" sz="4000" dirty="0" smtClean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pPr>
              <a:buFontTx/>
              <a:buNone/>
            </a:pPr>
            <a:endParaRPr lang="en-US" sz="2000" dirty="0" smtClean="0">
              <a:latin typeface="KG Sorry Not Sorry" panose="02000506000000020004" pitchFamily="2" charset="0"/>
              <a:ea typeface="Ckhappy" panose="02000603000000000000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3031" y="248995"/>
            <a:ext cx="9800823" cy="1320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Schedule</a:t>
            </a:r>
            <a:endParaRPr lang="en-US" sz="6000" dirty="0">
              <a:latin typeface="KG Camden Market Scrip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098" y="31175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  <a:latin typeface="KG Sorry Not Sorry" panose="02000506000000020004" pitchFamily="2" charset="0"/>
              </a:rPr>
              <a:t>Curriculum</a:t>
            </a:r>
            <a:endParaRPr lang="en-US" sz="6000" dirty="0">
              <a:latin typeface="KG Camden Market Script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20" y="1632555"/>
            <a:ext cx="9355308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KG Sorry Not Sorry" panose="02000506000000020004" pitchFamily="2" charset="0"/>
              </a:rPr>
              <a:t>Reading</a:t>
            </a:r>
            <a:r>
              <a:rPr lang="en-US" sz="2400" dirty="0">
                <a:latin typeface="KG Sorry Not Sorry" panose="02000506000000020004" pitchFamily="2" charset="0"/>
              </a:rPr>
              <a:t>: </a:t>
            </a:r>
            <a:r>
              <a:rPr lang="en-US" sz="2400" dirty="0" smtClean="0">
                <a:latin typeface="KG Sorry Not Sorry" panose="02000506000000020004" pitchFamily="2" charset="0"/>
              </a:rPr>
              <a:t>Main Idea &amp; Details, Theme, Inferring, First &amp; Secondhand accounts, Point of view, summarizing, Characters </a:t>
            </a:r>
            <a:r>
              <a:rPr lang="en-US" sz="2400" dirty="0">
                <a:latin typeface="KG Sorry Not Sorry" panose="02000506000000020004" pitchFamily="2" charset="0"/>
              </a:rPr>
              <a:t>in Historical Fiction, Text Structures, Research, Social Issues, Test Prep</a:t>
            </a:r>
          </a:p>
          <a:p>
            <a:r>
              <a:rPr lang="en-US" sz="2400" dirty="0">
                <a:latin typeface="KG Sorry Not Sorry" panose="02000506000000020004" pitchFamily="2" charset="0"/>
              </a:rPr>
              <a:t>Writing: Narratives (Realistic Fiction), Research, </a:t>
            </a:r>
            <a:r>
              <a:rPr lang="en-US" sz="2400" dirty="0" smtClean="0">
                <a:latin typeface="KG Sorry Not Sorry" panose="02000506000000020004" pitchFamily="2" charset="0"/>
              </a:rPr>
              <a:t>Opinion, </a:t>
            </a:r>
            <a:r>
              <a:rPr lang="en-US" sz="2400" dirty="0">
                <a:latin typeface="KG Sorry Not Sorry" panose="02000506000000020004" pitchFamily="2" charset="0"/>
              </a:rPr>
              <a:t>and Persuasive Essays</a:t>
            </a:r>
          </a:p>
          <a:p>
            <a:r>
              <a:rPr lang="en-US" sz="2400" dirty="0">
                <a:latin typeface="KG Sorry Not Sorry" panose="02000506000000020004" pitchFamily="2" charset="0"/>
              </a:rPr>
              <a:t>Math: Big Changes (adding, subtracting, and multiplying fractions, angles, multi-digit multiplication, long division, decimals</a:t>
            </a:r>
            <a:r>
              <a:rPr lang="en-US" sz="2400" dirty="0" smtClean="0">
                <a:latin typeface="KG Sorry Not Sorry" panose="02000506000000020004" pitchFamily="2" charset="0"/>
              </a:rPr>
              <a:t>) </a:t>
            </a:r>
            <a:endParaRPr lang="en-US" sz="2400" dirty="0">
              <a:latin typeface="KG Sorry Not Sorry" panose="02000506000000020004" pitchFamily="2" charset="0"/>
            </a:endParaRPr>
          </a:p>
          <a:p>
            <a:r>
              <a:rPr lang="en-US" sz="2400" dirty="0">
                <a:latin typeface="KG Sorry Not Sorry" panose="02000506000000020004" pitchFamily="2" charset="0"/>
              </a:rPr>
              <a:t>Science: </a:t>
            </a:r>
            <a:r>
              <a:rPr lang="en-US" sz="2400" dirty="0" smtClean="0">
                <a:latin typeface="KG Sorry Not Sorry" panose="02000506000000020004" pitchFamily="2" charset="0"/>
              </a:rPr>
              <a:t>Animal studies, earth materials, landforms, and Magnetism </a:t>
            </a:r>
            <a:r>
              <a:rPr lang="en-US" sz="2400" dirty="0">
                <a:latin typeface="KG Sorry Not Sorry" panose="02000506000000020004" pitchFamily="2" charset="0"/>
              </a:rPr>
              <a:t>and </a:t>
            </a:r>
            <a:r>
              <a:rPr lang="en-US" sz="2400" dirty="0" smtClean="0">
                <a:latin typeface="KG Sorry Not Sorry" panose="02000506000000020004" pitchFamily="2" charset="0"/>
              </a:rPr>
              <a:t>Electricity</a:t>
            </a:r>
          </a:p>
          <a:p>
            <a:r>
              <a:rPr lang="en-US" sz="2400" dirty="0" smtClean="0">
                <a:latin typeface="KG Sorry Not Sorry" panose="02000506000000020004" pitchFamily="2" charset="0"/>
              </a:rPr>
              <a:t>Social </a:t>
            </a:r>
            <a:r>
              <a:rPr lang="en-US" sz="2400" dirty="0">
                <a:latin typeface="KG Sorry Not Sorry" panose="02000506000000020004" pitchFamily="2" charset="0"/>
              </a:rPr>
              <a:t>Studies: All About NC! (History (key historical events, symbols, and structures), Government (NC Constitution), Economy, Culture, Geography, and Environmental Literacy)</a:t>
            </a:r>
          </a:p>
          <a:p>
            <a:endParaRPr lang="en-US" sz="2400" dirty="0">
              <a:latin typeface="KG Sorry Not Sorry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1668" y="228600"/>
            <a:ext cx="938869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Daily 5 (Literacy Rotations)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Read to Self, Work on Writing, Fluency/Literacy Games, </a:t>
            </a:r>
            <a:r>
              <a:rPr lang="en-US" sz="2400" dirty="0" err="1" smtClean="0">
                <a:solidFill>
                  <a:srgbClr val="0070C0"/>
                </a:solidFill>
                <a:latin typeface="KG Sorry Not Sorry" panose="02000506000000020004" pitchFamily="2" charset="0"/>
                <a:ea typeface="Ckgoodandfat" panose="02000603000000000000" pitchFamily="2" charset="0"/>
              </a:rPr>
              <a:t>MobyMax</a:t>
            </a:r>
            <a:endParaRPr lang="en-US" sz="2400" dirty="0">
              <a:latin typeface="KG Camden Market Script" panose="02000000000000000000" pitchFamily="2" charset="0"/>
              <a:ea typeface="Ckgoodandfat" panose="02000603000000000000" pitchFamily="2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25003" y="1880314"/>
            <a:ext cx="4411014" cy="5573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For Teachers…..</a:t>
            </a: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Deliver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3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whole group lessons each day</a:t>
            </a: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Teach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3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small groups of children each day</a:t>
            </a: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Confer with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individual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students each </a:t>
            </a:r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day (during writing)</a:t>
            </a:r>
            <a:endParaRPr lang="en-US" sz="2400" dirty="0" smtClean="0">
              <a:latin typeface="KG Sorry Not Sorry" panose="02000506000000020004" pitchFamily="2" charset="0"/>
              <a:ea typeface="Ckhappy" panose="02000603000000000000" pitchFamily="2" charset="0"/>
            </a:endParaRP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Hold all students accountable for eyes-on-text</a:t>
            </a:r>
            <a:endParaRPr lang="en-US" sz="24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48200" y="1880314"/>
            <a:ext cx="4701862" cy="497768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For Students…..</a:t>
            </a: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Engaged in the act of reading and writing for extended amounts of time</a:t>
            </a: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Receive focused instruction on building and maintaining independence</a:t>
            </a:r>
          </a:p>
          <a:p>
            <a:pPr lvl="1"/>
            <a:r>
              <a:rPr lang="en-US" sz="2400" dirty="0" smtClean="0">
                <a:latin typeface="KG Sorry Not Sorry" panose="02000506000000020004" pitchFamily="2" charset="0"/>
                <a:ea typeface="Ckhappy" panose="02000603000000000000" pitchFamily="2" charset="0"/>
              </a:rPr>
              <a:t>Receive tailored instruction through whole group, small group, and/or individual conferring, by their skilled classroom teacher, each day</a:t>
            </a:r>
            <a:endParaRPr lang="en-US" sz="2400" dirty="0">
              <a:latin typeface="KG Sorry Not Sorry" panose="02000506000000020004" pitchFamily="2" charset="0"/>
              <a:ea typeface="Ckhappy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1944</TotalTime>
  <Words>1361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Ckgoodandfat</vt:lpstr>
      <vt:lpstr>Ckhappy</vt:lpstr>
      <vt:lpstr>KG Camden Market Script</vt:lpstr>
      <vt:lpstr>KG Sorry Not Sorry</vt:lpstr>
      <vt:lpstr>Times New Roman</vt:lpstr>
      <vt:lpstr>Trebuchet MS</vt:lpstr>
      <vt:lpstr>Wingdings</vt:lpstr>
      <vt:lpstr>Wingdings 3</vt:lpstr>
      <vt:lpstr>Facet</vt:lpstr>
      <vt:lpstr>Welcome to Mrs. Atkins’ 4th Grade Class</vt:lpstr>
      <vt:lpstr>Our class name: Mrs. Atkins’ Awesome Achievers</vt:lpstr>
      <vt:lpstr>Student Expectations</vt:lpstr>
      <vt:lpstr>CHOMP</vt:lpstr>
      <vt:lpstr>Student Behavior</vt:lpstr>
      <vt:lpstr>Standards Based Grading</vt:lpstr>
      <vt:lpstr>Schedule</vt:lpstr>
      <vt:lpstr>Curriculum</vt:lpstr>
      <vt:lpstr>PowerPoint Presentation</vt:lpstr>
      <vt:lpstr>Vocabulary</vt:lpstr>
      <vt:lpstr>Tiered Word Wall</vt:lpstr>
      <vt:lpstr>Homework</vt:lpstr>
      <vt:lpstr>Agendas</vt:lpstr>
      <vt:lpstr>Data Binders</vt:lpstr>
      <vt:lpstr>Conferences</vt:lpstr>
      <vt:lpstr>Friday Folders</vt:lpstr>
      <vt:lpstr>Field Trips</vt:lpstr>
      <vt:lpstr>Volunteering/Room Moms</vt:lpstr>
      <vt:lpstr>Technology </vt:lpstr>
      <vt:lpstr>Transportation</vt:lpstr>
      <vt:lpstr>Go, Play, Save</vt:lpstr>
      <vt:lpstr>Contact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 Mrs. Schoenebeck’s 4th Grade Class</dc:title>
  <dc:creator>Shannon Pugh</dc:creator>
  <cp:lastModifiedBy>Amber Atkins</cp:lastModifiedBy>
  <cp:revision>23</cp:revision>
  <dcterms:created xsi:type="dcterms:W3CDTF">2016-08-10T17:54:34Z</dcterms:created>
  <dcterms:modified xsi:type="dcterms:W3CDTF">2017-08-10T16:20:03Z</dcterms:modified>
</cp:coreProperties>
</file>